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56" r:id="rId2"/>
    <p:sldId id="272" r:id="rId3"/>
    <p:sldId id="280" r:id="rId4"/>
    <p:sldId id="281" r:id="rId5"/>
    <p:sldId id="258" r:id="rId6"/>
    <p:sldId id="271" r:id="rId7"/>
    <p:sldId id="273" r:id="rId8"/>
    <p:sldId id="274" r:id="rId9"/>
    <p:sldId id="275" r:id="rId10"/>
    <p:sldId id="276" r:id="rId11"/>
    <p:sldId id="261" r:id="rId12"/>
    <p:sldId id="278" r:id="rId13"/>
    <p:sldId id="279" r:id="rId14"/>
    <p:sldId id="263" r:id="rId15"/>
    <p:sldId id="264" r:id="rId16"/>
    <p:sldId id="282" r:id="rId17"/>
    <p:sldId id="277" r:id="rId18"/>
    <p:sldId id="267" r:id="rId19"/>
    <p:sldId id="283" r:id="rId20"/>
    <p:sldId id="284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F5845A-8FD5-47A0-9428-36EC5AC39BE2}">
          <p14:sldIdLst>
            <p14:sldId id="256"/>
            <p14:sldId id="272"/>
            <p14:sldId id="280"/>
            <p14:sldId id="281"/>
          </p14:sldIdLst>
        </p14:section>
        <p14:section name="Untitled Section" id="{861EAA07-9B1B-462E-B560-9EFFB52E4E20}">
          <p14:sldIdLst>
            <p14:sldId id="258"/>
            <p14:sldId id="271"/>
            <p14:sldId id="273"/>
            <p14:sldId id="274"/>
            <p14:sldId id="275"/>
            <p14:sldId id="276"/>
            <p14:sldId id="261"/>
            <p14:sldId id="278"/>
            <p14:sldId id="279"/>
            <p14:sldId id="263"/>
            <p14:sldId id="264"/>
            <p14:sldId id="282"/>
            <p14:sldId id="277"/>
            <p14:sldId id="267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æn Christoffer Adamsen" initials="KCA" lastIdx="6" clrIdx="0">
    <p:extLst>
      <p:ext uri="{19B8F6BF-5375-455C-9EA6-DF929625EA0E}">
        <p15:presenceInfo xmlns:p15="http://schemas.microsoft.com/office/powerpoint/2012/main" userId="S-1-5-21-1647451481-3672502608-3803859085-1189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D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1T13:27:43.176" idx="6">
    <p:pos x="10" y="10"/>
    <p:text>Lavet på (001) ikke 101</p:text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A1EC5-A950-410E-8727-0A54BD43DF40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84B00-65B0-404B-BD81-D1287F980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5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9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2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2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096" y="1960079"/>
            <a:ext cx="10222987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4112" y="340163"/>
            <a:ext cx="182636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75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 sz="3600"/>
          </a:p>
          <a:p>
            <a:pPr algn="r">
              <a:lnSpc>
                <a:spcPct val="100000"/>
              </a:lnSpc>
            </a:pPr>
            <a:r>
              <a:rPr lang="en-GB" sz="75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 sz="3600"/>
          </a:p>
          <a:p>
            <a:pPr algn="r">
              <a:lnSpc>
                <a:spcPct val="100000"/>
              </a:lnSpc>
            </a:pP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3600" dirty="0"/>
          </a:p>
        </p:txBody>
      </p:sp>
      <p:sp>
        <p:nvSpPr>
          <p:cNvPr id="22" name="Slide Number Placeholder 21" hidden="1"/>
          <p:cNvSpPr>
            <a:spLocks noGrp="1"/>
          </p:cNvSpPr>
          <p:nvPr>
            <p:ph type="sldNum" sz="quarter" idx="10"/>
          </p:nvPr>
        </p:nvSpPr>
        <p:spPr>
          <a:xfrm>
            <a:off x="0" y="6984000"/>
            <a:ext cx="0" cy="68431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49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7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2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61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0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6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0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9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7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12BF3-109C-4EFB-B69D-83CC76156846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4B169-BF94-4DC2-8D8B-9D683A5D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1.png"/><Relationship Id="rId5" Type="http://schemas.openxmlformats.org/officeDocument/2006/relationships/image" Target="../media/image21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0.png"/><Relationship Id="rId5" Type="http://schemas.openxmlformats.org/officeDocument/2006/relationships/image" Target="../media/image17.emf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60.png"/><Relationship Id="rId5" Type="http://schemas.openxmlformats.org/officeDocument/2006/relationships/image" Target="../media/image28.png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13.png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Vanadium Oxide </a:t>
            </a:r>
            <a:br>
              <a:rPr lang="en-US" dirty="0"/>
            </a:br>
            <a:r>
              <a:rPr lang="en-US" dirty="0"/>
              <a:t>on Anatase (101)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9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features are present during the experiment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028" y="2095143"/>
            <a:ext cx="2889382" cy="3912486"/>
          </a:xfrm>
        </p:spPr>
      </p:pic>
      <p:pic>
        <p:nvPicPr>
          <p:cNvPr id="5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5143"/>
            <a:ext cx="2971799" cy="3912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51" y="2095143"/>
            <a:ext cx="2858349" cy="3917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3087" y="1448812"/>
            <a:ext cx="258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Across the rows</a:t>
            </a:r>
            <a:endParaRPr lang="en-US" i="1" dirty="0"/>
          </a:p>
          <a:p>
            <a:r>
              <a:rPr lang="en-US" dirty="0"/>
              <a:t>Before water exposure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3377" y="1448812"/>
            <a:ext cx="258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Cherry</a:t>
            </a:r>
            <a:endParaRPr lang="en-US" sz="1600" dirty="0"/>
          </a:p>
          <a:p>
            <a:r>
              <a:rPr lang="en-US" dirty="0"/>
              <a:t>During water exposure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71777" y="1446167"/>
            <a:ext cx="2582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Nose</a:t>
            </a:r>
            <a:endParaRPr lang="en-US" i="1" dirty="0"/>
          </a:p>
          <a:p>
            <a:r>
              <a:rPr lang="en-US" dirty="0"/>
              <a:t>After water exposure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970867" y="4051386"/>
            <a:ext cx="618066" cy="385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55717" y="368205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717" y="3682054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/>
          <p:cNvSpPr/>
          <p:nvPr/>
        </p:nvSpPr>
        <p:spPr>
          <a:xfrm>
            <a:off x="7831822" y="4078945"/>
            <a:ext cx="618066" cy="385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16672" y="3709613"/>
                <a:ext cx="733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672" y="3709613"/>
                <a:ext cx="7332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706661" y="501132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661" y="5011320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Arrow 14"/>
          <p:cNvSpPr/>
          <p:nvPr/>
        </p:nvSpPr>
        <p:spPr>
          <a:xfrm>
            <a:off x="7780095" y="5469466"/>
            <a:ext cx="606370" cy="3894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2049626"/>
            <a:ext cx="7369651" cy="335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989" y="1644002"/>
            <a:ext cx="5461462" cy="38281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4268" y="6072844"/>
            <a:ext cx="10796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Arnarson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Lauritsen, J. V., &amp; Moses, P. G. (2015). Coexistence of Square Pyramidal Structures of Oxo Vanadium (+ 5) and (+ 4) Species Over Low-Coverage VO X/TiO2 (101) and (001) Anatase Catalysts.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Physical Chemistry C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(41), 23445-23452.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28403" y="1344875"/>
                <a:ext cx="849284" cy="50193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403" y="1344875"/>
                <a:ext cx="849284" cy="50193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318372" y="1384608"/>
                <a:ext cx="849284" cy="501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72" y="1384608"/>
                <a:ext cx="849284" cy="501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5208341" y="1393032"/>
                <a:ext cx="849284" cy="501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41" y="1393032"/>
                <a:ext cx="849284" cy="5019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221972" y="914400"/>
            <a:ext cx="135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stable</a:t>
            </a:r>
          </a:p>
        </p:txBody>
      </p:sp>
    </p:spTree>
    <p:extLst>
      <p:ext uri="{BB962C8B-B14F-4D97-AF65-F5344CB8AC3E}">
        <p14:creationId xmlns:p14="http://schemas.microsoft.com/office/powerpoint/2010/main" val="314246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640" t="12065" r="12852" b="43874"/>
          <a:stretch/>
        </p:blipFill>
        <p:spPr>
          <a:xfrm rot="10800000">
            <a:off x="1112617" y="4167032"/>
            <a:ext cx="2998047" cy="2270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990" t="12394" r="39502" b="43545"/>
          <a:stretch/>
        </p:blipFill>
        <p:spPr>
          <a:xfrm rot="10800000">
            <a:off x="4723553" y="4167032"/>
            <a:ext cx="2998047" cy="2270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035" t="12722" r="63457" b="43217"/>
          <a:stretch/>
        </p:blipFill>
        <p:spPr>
          <a:xfrm rot="10800000">
            <a:off x="8576895" y="4167032"/>
            <a:ext cx="2998047" cy="227085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228" y="102501"/>
            <a:ext cx="2889382" cy="3912486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2501"/>
            <a:ext cx="2971799" cy="39124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51" y="102501"/>
            <a:ext cx="2858349" cy="39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5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re-exposure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810" y="1548824"/>
            <a:ext cx="258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Across the rows</a:t>
            </a:r>
            <a:endParaRPr lang="en-US" i="1" dirty="0"/>
          </a:p>
          <a:p>
            <a:r>
              <a:rPr lang="en-US" dirty="0"/>
              <a:t>Before water exposure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7100" y="1548824"/>
            <a:ext cx="2582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Cherry</a:t>
            </a:r>
            <a:endParaRPr lang="en-US" sz="1600" dirty="0"/>
          </a:p>
          <a:p>
            <a:r>
              <a:rPr lang="en-US" dirty="0"/>
              <a:t>During water exposure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5500" y="1546179"/>
            <a:ext cx="2582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Nose</a:t>
            </a:r>
            <a:endParaRPr lang="en-US" i="1" dirty="0"/>
          </a:p>
          <a:p>
            <a:r>
              <a:rPr lang="en-US" dirty="0"/>
              <a:t>After water exposure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011" y="2214563"/>
            <a:ext cx="3937000" cy="3937000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4563"/>
            <a:ext cx="3937000" cy="3937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88" y="2214563"/>
            <a:ext cx="3937234" cy="39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8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</a:t>
            </a:r>
          </a:p>
        </p:txBody>
      </p:sp>
      <p:pic>
        <p:nvPicPr>
          <p:cNvPr id="4" name="video-15362321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306" end="2528"/>
                </p14:media>
              </p:ext>
            </p:extLst>
          </p:nvPr>
        </p:nvPicPr>
        <p:blipFill rotWithShape="1">
          <a:blip r:embed="rId4"/>
          <a:srcRect t="61277" r="73354" b="20674"/>
          <a:stretch>
            <a:fillRect/>
          </a:stretch>
        </p:blipFill>
        <p:spPr>
          <a:xfrm>
            <a:off x="7443037" y="1707314"/>
            <a:ext cx="4748963" cy="3216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60640" t="12065" r="12852" b="43874"/>
          <a:stretch/>
        </p:blipFill>
        <p:spPr>
          <a:xfrm rot="13180962">
            <a:off x="127021" y="2392333"/>
            <a:ext cx="2998047" cy="2270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3990" t="12394" r="39502" b="43545"/>
          <a:stretch/>
        </p:blipFill>
        <p:spPr>
          <a:xfrm rot="13075895" flipV="1">
            <a:off x="3974841" y="2402158"/>
            <a:ext cx="2998047" cy="225120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30867" y="2834641"/>
            <a:ext cx="947650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58836" y="2410691"/>
                <a:ext cx="819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836" y="2410691"/>
                <a:ext cx="819681" cy="369332"/>
              </a:xfrm>
              <a:prstGeom prst="rect">
                <a:avLst/>
              </a:prstGeom>
              <a:blipFill>
                <a:blip r:embed="rId6"/>
                <a:stretch>
                  <a:fillRect l="-592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6192" y="5405351"/>
                <a:ext cx="59052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92" y="5405351"/>
                <a:ext cx="590528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29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0035" t="12722" r="63457" b="43217"/>
          <a:stretch/>
        </p:blipFill>
        <p:spPr>
          <a:xfrm rot="13475826" flipV="1">
            <a:off x="4394516" y="2290777"/>
            <a:ext cx="2998047" cy="2212247"/>
          </a:xfrm>
          <a:prstGeom prst="rect">
            <a:avLst/>
          </a:prstGeom>
        </p:spPr>
      </p:pic>
      <p:pic>
        <p:nvPicPr>
          <p:cNvPr id="4" name="video-153623211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827" end="30092"/>
                </p14:media>
              </p:ext>
            </p:extLst>
          </p:nvPr>
        </p:nvPicPr>
        <p:blipFill rotWithShape="1">
          <a:blip r:embed="rId5"/>
          <a:srcRect l="15061" t="31703" r="58546" b="35781"/>
          <a:stretch>
            <a:fillRect/>
          </a:stretch>
        </p:blipFill>
        <p:spPr bwMode="auto">
          <a:xfrm>
            <a:off x="7790411" y="777881"/>
            <a:ext cx="4389120" cy="5407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990" t="12394" r="39502" b="43545"/>
          <a:stretch/>
        </p:blipFill>
        <p:spPr>
          <a:xfrm rot="13075895" flipV="1">
            <a:off x="280008" y="2374379"/>
            <a:ext cx="2998047" cy="2251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72153" y="216131"/>
            <a:ext cx="430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feature could be a surface hydroxyl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02152" y="1188749"/>
                <a:ext cx="849284" cy="50193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152" y="1188749"/>
                <a:ext cx="849284" cy="501939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436069" y="1188749"/>
                <a:ext cx="849284" cy="501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69" y="1188749"/>
                <a:ext cx="849284" cy="501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274369" y="2589999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Reversible</a:t>
            </a:r>
          </a:p>
        </p:txBody>
      </p:sp>
      <p:sp>
        <p:nvSpPr>
          <p:cNvPr id="15" name="Left-Right Arrow 14"/>
          <p:cNvSpPr/>
          <p:nvPr/>
        </p:nvSpPr>
        <p:spPr>
          <a:xfrm>
            <a:off x="3330919" y="2959331"/>
            <a:ext cx="933510" cy="33250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40436" y="6456218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20s per frame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831" y="554428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 under high water pressure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6686" y="585463"/>
            <a:ext cx="34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Formed after water pressure and stable under UHV</a:t>
            </a:r>
          </a:p>
        </p:txBody>
      </p:sp>
    </p:spTree>
    <p:extLst>
      <p:ext uri="{BB962C8B-B14F-4D97-AF65-F5344CB8AC3E}">
        <p14:creationId xmlns:p14="http://schemas.microsoft.com/office/powerpoint/2010/main" val="32892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suggestions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 Energy of </a:t>
                </a:r>
                <a:r>
                  <a:rPr lang="en-US" dirty="0" err="1"/>
                  <a:t>VOx</a:t>
                </a:r>
                <a:r>
                  <a:rPr lang="en-US" dirty="0"/>
                  <a:t> </a:t>
                </a:r>
                <a:r>
                  <a:rPr lang="en-US" dirty="0" err="1"/>
                  <a:t>adsorbates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What happens when water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 is introduced</a:t>
                </a:r>
              </a:p>
              <a:p>
                <a:pPr lvl="2"/>
                <a:r>
                  <a:rPr lang="en-US" dirty="0"/>
                  <a:t>Possibly to include different</a:t>
                </a:r>
              </a:p>
              <a:p>
                <a:pPr marL="914400" lvl="2" indent="0">
                  <a:buNone/>
                </a:pPr>
                <a:r>
                  <a:rPr lang="en-US" dirty="0"/>
                  <a:t>chemical potentials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Reversible interactions at ~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/>
                  <a:t>mbar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38" y="424802"/>
            <a:ext cx="5461462" cy="38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57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experiments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 Higher coverages and slight annealing maybe during water exposure</a:t>
            </a:r>
          </a:p>
          <a:p>
            <a:endParaRPr lang="en-US" dirty="0"/>
          </a:p>
          <a:p>
            <a:r>
              <a:rPr lang="en-US" dirty="0"/>
              <a:t>- measure the amount of different species as function of H2O pressure.</a:t>
            </a:r>
          </a:p>
          <a:p>
            <a:endParaRPr lang="en-US" dirty="0"/>
          </a:p>
          <a:p>
            <a:r>
              <a:rPr lang="en-US" dirty="0"/>
              <a:t>- Low temp. water exposure</a:t>
            </a:r>
          </a:p>
          <a:p>
            <a:endParaRPr lang="en-US" dirty="0"/>
          </a:p>
          <a:p>
            <a:r>
              <a:rPr lang="en-US" dirty="0"/>
              <a:t>- Ammonia interaction</a:t>
            </a:r>
          </a:p>
          <a:p>
            <a:endParaRPr lang="en-US" dirty="0"/>
          </a:p>
          <a:p>
            <a:r>
              <a:rPr lang="en-US" dirty="0"/>
              <a:t>- eventually NO interaction</a:t>
            </a:r>
          </a:p>
        </p:txBody>
      </p:sp>
    </p:spTree>
    <p:extLst>
      <p:ext uri="{BB962C8B-B14F-4D97-AF65-F5344CB8AC3E}">
        <p14:creationId xmlns:p14="http://schemas.microsoft.com/office/powerpoint/2010/main" val="2389292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Vanadia</a:t>
            </a:r>
            <a:r>
              <a:rPr lang="en-US" dirty="0"/>
              <a:t> dimers has been found to split under hydration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002" y="1875501"/>
            <a:ext cx="5373661" cy="43513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11339" y="3108960"/>
            <a:ext cx="1895302" cy="1579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18909" y="2647222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594991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Calatayud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Mguig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B., &amp; Minot, C. (2005). A DFT study on the hydrated V2O5-TiO 2-anatase catalyst: stability of monomeric species.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Theoretical Chemistry Accounts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114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(1-3), 29-37.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96597" y="2585258"/>
                <a:ext cx="3432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nor/>
                        </m:rPr>
                        <a:rPr lang="en-US"/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597" y="2585258"/>
                <a:ext cx="34322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406641" y="4949813"/>
            <a:ext cx="431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DFT calculations on (001), not (101)</a:t>
            </a:r>
          </a:p>
        </p:txBody>
      </p:sp>
    </p:spTree>
    <p:extLst>
      <p:ext uri="{BB962C8B-B14F-4D97-AF65-F5344CB8AC3E}">
        <p14:creationId xmlns:p14="http://schemas.microsoft.com/office/powerpoint/2010/main" val="195100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8916-D63B-3040-9F7C-465E295EB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297" y="234497"/>
            <a:ext cx="8645236" cy="584901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da-DK" dirty="0">
                <a:solidFill>
                  <a:srgbClr val="FF0000"/>
                </a:solidFill>
              </a:rPr>
              <a:t>V</a:t>
            </a:r>
            <a:r>
              <a:rPr lang="da-DK" baseline="-25000" dirty="0">
                <a:solidFill>
                  <a:srgbClr val="FF0000"/>
                </a:solidFill>
              </a:rPr>
              <a:t>2</a:t>
            </a:r>
            <a:r>
              <a:rPr lang="da-DK" dirty="0">
                <a:solidFill>
                  <a:srgbClr val="FF0000"/>
                </a:solidFill>
              </a:rPr>
              <a:t>O</a:t>
            </a:r>
            <a:r>
              <a:rPr lang="da-DK" baseline="-25000" dirty="0">
                <a:solidFill>
                  <a:srgbClr val="FF0000"/>
                </a:solidFill>
              </a:rPr>
              <a:t>5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cluster</a:t>
            </a:r>
            <a:r>
              <a:rPr lang="da-DK" dirty="0">
                <a:solidFill>
                  <a:srgbClr val="FF0000"/>
                </a:solidFill>
              </a:rPr>
              <a:t> on TiO</a:t>
            </a:r>
            <a:r>
              <a:rPr lang="da-DK" baseline="-25000" dirty="0">
                <a:solidFill>
                  <a:srgbClr val="FF0000"/>
                </a:solidFill>
              </a:rPr>
              <a:t>2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surface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Structure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84363-FB6E-FB48-A0A0-B1919A54B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8" y="1244764"/>
            <a:ext cx="3565071" cy="2614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5E4CF-50BC-7243-AD70-767DE90FE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369" y="1244764"/>
            <a:ext cx="3466110" cy="2746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16140-6CA4-924B-9A98-C033CF03A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04" y="1244764"/>
            <a:ext cx="4296396" cy="2961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15FAD2-9F09-AA4B-8D05-07F34AD6D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68" y="4284515"/>
            <a:ext cx="3405744" cy="25388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D20671-3963-EA4D-95AD-76D7B727D2BB}"/>
              </a:ext>
            </a:extLst>
          </p:cNvPr>
          <p:cNvSpPr txBox="1"/>
          <p:nvPr/>
        </p:nvSpPr>
        <p:spPr>
          <a:xfrm>
            <a:off x="534390" y="902525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Global minimum :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</a:t>
            </a:r>
            <a:r>
              <a:rPr lang="da-DK" dirty="0"/>
              <a:t>_TiO</a:t>
            </a:r>
            <a:r>
              <a:rPr lang="da-DK" baseline="-25000" dirty="0"/>
              <a:t>2</a:t>
            </a:r>
            <a:r>
              <a:rPr lang="da-DK" dirty="0"/>
              <a:t>(101)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CB9C87-E535-4642-AA41-290199051D3B}"/>
              </a:ext>
            </a:extLst>
          </p:cNvPr>
          <p:cNvSpPr txBox="1"/>
          <p:nvPr/>
        </p:nvSpPr>
        <p:spPr>
          <a:xfrm>
            <a:off x="5486400" y="4262784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Top </a:t>
            </a:r>
            <a:r>
              <a:rPr lang="da-DK" dirty="0" err="1"/>
              <a:t>view</a:t>
            </a:r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8E5DB-860D-6547-9D84-E5D8C3184A12}"/>
              </a:ext>
            </a:extLst>
          </p:cNvPr>
          <p:cNvSpPr txBox="1"/>
          <p:nvPr/>
        </p:nvSpPr>
        <p:spPr>
          <a:xfrm>
            <a:off x="1555668" y="3702500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Side </a:t>
            </a:r>
            <a:r>
              <a:rPr lang="da-DK" dirty="0" err="1"/>
              <a:t>view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2206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98" y="886354"/>
            <a:ext cx="2783204" cy="2514681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3" t="-1" r="6774" b="46975"/>
          <a:stretch/>
        </p:blipFill>
        <p:spPr>
          <a:xfrm>
            <a:off x="1463258" y="170667"/>
            <a:ext cx="2736208" cy="30356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39800" y="685800"/>
            <a:ext cx="1219200" cy="151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24" y="4426561"/>
            <a:ext cx="2174378" cy="1785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0" b="50122"/>
          <a:stretch/>
        </p:blipFill>
        <p:spPr>
          <a:xfrm>
            <a:off x="931750" y="4095254"/>
            <a:ext cx="4222558" cy="22775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271933" y="4343400"/>
            <a:ext cx="1791480" cy="1046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65748" y="3559855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800" dirty="0">
                <a:solidFill>
                  <a:srgbClr val="222222"/>
                </a:solidFill>
                <a:latin typeface="Arial" panose="020B0604020202020204" pitchFamily="34" charset="0"/>
              </a:rPr>
              <a:t>4NO + 4NH</a:t>
            </a:r>
            <a:r>
              <a:rPr lang="pt-BR" sz="28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3</a:t>
            </a:r>
            <a:r>
              <a:rPr lang="pt-BR" sz="2800" dirty="0">
                <a:solidFill>
                  <a:srgbClr val="222222"/>
                </a:solidFill>
                <a:latin typeface="Arial" panose="020B0604020202020204" pitchFamily="34" charset="0"/>
              </a:rPr>
              <a:t> + O</a:t>
            </a:r>
            <a:r>
              <a:rPr lang="pt-BR" sz="28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pt-BR" sz="2800" dirty="0">
                <a:solidFill>
                  <a:srgbClr val="222222"/>
                </a:solidFill>
                <a:latin typeface="Arial" panose="020B0604020202020204" pitchFamily="34" charset="0"/>
              </a:rPr>
              <a:t> → 4N</a:t>
            </a:r>
            <a:r>
              <a:rPr lang="pt-BR" sz="28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pt-BR" sz="2800" dirty="0">
                <a:solidFill>
                  <a:srgbClr val="222222"/>
                </a:solidFill>
                <a:latin typeface="Arial" panose="020B0604020202020204" pitchFamily="34" charset="0"/>
              </a:rPr>
              <a:t> + 6H</a:t>
            </a:r>
            <a:r>
              <a:rPr lang="pt-BR" sz="28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pt-BR" sz="2800" dirty="0">
                <a:solidFill>
                  <a:srgbClr val="222222"/>
                </a:solidFill>
                <a:latin typeface="Arial" panose="020B0604020202020204" pitchFamily="34" charset="0"/>
              </a:rPr>
              <a:t>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210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4D9654-9D69-AE4A-8263-04443BA3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1" y="1294409"/>
            <a:ext cx="3138404" cy="2212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9BB6F3-C58D-664A-83F7-BDE74537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04" y="1294409"/>
            <a:ext cx="3173558" cy="2652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65DDE9-E039-9F4A-B1BD-1E0B126A8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08" y="1250288"/>
            <a:ext cx="3321026" cy="2604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27F580-C023-C943-A51C-09729BF47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3" y="4066059"/>
            <a:ext cx="3610016" cy="26860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AFA22A2-2831-DD40-9181-A6C68ED1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297" y="234497"/>
            <a:ext cx="8645236" cy="584901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da-DK" dirty="0">
                <a:solidFill>
                  <a:srgbClr val="FF0000"/>
                </a:solidFill>
              </a:rPr>
              <a:t>V</a:t>
            </a:r>
            <a:r>
              <a:rPr lang="da-DK" baseline="-25000" dirty="0">
                <a:solidFill>
                  <a:srgbClr val="FF0000"/>
                </a:solidFill>
              </a:rPr>
              <a:t>2</a:t>
            </a:r>
            <a:r>
              <a:rPr lang="da-DK" dirty="0">
                <a:solidFill>
                  <a:srgbClr val="FF0000"/>
                </a:solidFill>
              </a:rPr>
              <a:t>O</a:t>
            </a:r>
            <a:r>
              <a:rPr lang="da-DK" baseline="-25000" dirty="0">
                <a:solidFill>
                  <a:srgbClr val="FF0000"/>
                </a:solidFill>
              </a:rPr>
              <a:t>5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cluster</a:t>
            </a:r>
            <a:r>
              <a:rPr lang="da-DK" dirty="0">
                <a:solidFill>
                  <a:srgbClr val="FF0000"/>
                </a:solidFill>
              </a:rPr>
              <a:t> on TiO</a:t>
            </a:r>
            <a:r>
              <a:rPr lang="da-DK" baseline="-25000" dirty="0">
                <a:solidFill>
                  <a:srgbClr val="FF0000"/>
                </a:solidFill>
              </a:rPr>
              <a:t>2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surface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Structure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120C9-61F6-D349-B86A-86EB8D31431A}"/>
              </a:ext>
            </a:extLst>
          </p:cNvPr>
          <p:cNvSpPr txBox="1"/>
          <p:nvPr/>
        </p:nvSpPr>
        <p:spPr>
          <a:xfrm>
            <a:off x="534390" y="902525"/>
            <a:ext cx="31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Local minima 1: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</a:t>
            </a:r>
            <a:r>
              <a:rPr lang="da-DK" dirty="0"/>
              <a:t>_TiO</a:t>
            </a:r>
            <a:r>
              <a:rPr lang="da-DK" baseline="-25000" dirty="0"/>
              <a:t>2</a:t>
            </a:r>
            <a:r>
              <a:rPr lang="da-DK" dirty="0"/>
              <a:t>(101)</a:t>
            </a:r>
          </a:p>
        </p:txBody>
      </p:sp>
    </p:spTree>
    <p:extLst>
      <p:ext uri="{BB962C8B-B14F-4D97-AF65-F5344CB8AC3E}">
        <p14:creationId xmlns:p14="http://schemas.microsoft.com/office/powerpoint/2010/main" val="67855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E8AF9-02FD-DE45-B195-23CF2A89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79" y="1187532"/>
            <a:ext cx="3596670" cy="284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30F6C7-7EF1-D44C-9FB8-DF94EF8E0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3" y="1246332"/>
            <a:ext cx="3704628" cy="2785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6F5E2C-AF40-944A-AEF3-9F6A109F6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95" y="4031837"/>
            <a:ext cx="3493985" cy="2530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6123B0-2D21-6342-875C-8B7A451D0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38" y="1418770"/>
            <a:ext cx="3489155" cy="2701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B270F4-C26C-FA44-9236-07C89141A4EC}"/>
              </a:ext>
            </a:extLst>
          </p:cNvPr>
          <p:cNvSpPr txBox="1"/>
          <p:nvPr/>
        </p:nvSpPr>
        <p:spPr>
          <a:xfrm>
            <a:off x="534390" y="902525"/>
            <a:ext cx="31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Local minima 2: V</a:t>
            </a:r>
            <a:r>
              <a:rPr lang="da-DK" baseline="-25000" dirty="0"/>
              <a:t>2</a:t>
            </a:r>
            <a:r>
              <a:rPr lang="da-DK" dirty="0"/>
              <a:t>O</a:t>
            </a:r>
            <a:r>
              <a:rPr lang="da-DK" baseline="-25000" dirty="0"/>
              <a:t>5</a:t>
            </a:r>
            <a:r>
              <a:rPr lang="da-DK" dirty="0"/>
              <a:t>_TiO</a:t>
            </a:r>
            <a:r>
              <a:rPr lang="da-DK" baseline="-25000" dirty="0"/>
              <a:t>2</a:t>
            </a:r>
            <a:r>
              <a:rPr lang="da-DK" dirty="0"/>
              <a:t>(101)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04C60C-0591-9947-9297-FFA4E1D7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297" y="234497"/>
            <a:ext cx="8645236" cy="584901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da-DK" dirty="0">
                <a:solidFill>
                  <a:srgbClr val="FF0000"/>
                </a:solidFill>
              </a:rPr>
              <a:t>V</a:t>
            </a:r>
            <a:r>
              <a:rPr lang="da-DK" baseline="-25000" dirty="0">
                <a:solidFill>
                  <a:srgbClr val="FF0000"/>
                </a:solidFill>
              </a:rPr>
              <a:t>2</a:t>
            </a:r>
            <a:r>
              <a:rPr lang="da-DK" dirty="0">
                <a:solidFill>
                  <a:srgbClr val="FF0000"/>
                </a:solidFill>
              </a:rPr>
              <a:t>O</a:t>
            </a:r>
            <a:r>
              <a:rPr lang="da-DK" baseline="-25000" dirty="0">
                <a:solidFill>
                  <a:srgbClr val="FF0000"/>
                </a:solidFill>
              </a:rPr>
              <a:t>5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cluster</a:t>
            </a:r>
            <a:r>
              <a:rPr lang="da-DK" dirty="0">
                <a:solidFill>
                  <a:srgbClr val="FF0000"/>
                </a:solidFill>
              </a:rPr>
              <a:t> on TiO</a:t>
            </a:r>
            <a:r>
              <a:rPr lang="da-DK" baseline="-25000" dirty="0">
                <a:solidFill>
                  <a:srgbClr val="FF0000"/>
                </a:solidFill>
              </a:rPr>
              <a:t>2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surface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Structure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13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059C-F7AF-164F-9180-8C4AC5BB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556" y="118753"/>
            <a:ext cx="6222670" cy="760021"/>
          </a:xfrm>
          <a:solidFill>
            <a:schemeClr val="accent2"/>
          </a:solidFill>
        </p:spPr>
        <p:txBody>
          <a:bodyPr/>
          <a:lstStyle/>
          <a:p>
            <a:r>
              <a:rPr lang="da-DK" dirty="0"/>
              <a:t>VO</a:t>
            </a:r>
            <a:r>
              <a:rPr lang="da-DK" baseline="-25000" dirty="0"/>
              <a:t>2</a:t>
            </a:r>
            <a:r>
              <a:rPr lang="da-DK" dirty="0"/>
              <a:t> on TiO</a:t>
            </a:r>
            <a:r>
              <a:rPr lang="da-DK" baseline="-25000" dirty="0"/>
              <a:t>2</a:t>
            </a:r>
            <a:r>
              <a:rPr lang="da-DK" dirty="0"/>
              <a:t> (101)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E459E-C7A7-7E46-820F-DE6B6F580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191"/>
            <a:ext cx="4216400" cy="346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30DE0-1DCC-FF43-AC9F-A75BAB127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1339191"/>
            <a:ext cx="3693829" cy="3672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6610AB-3481-214D-AE44-0C888EF97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1008991"/>
            <a:ext cx="4318000" cy="412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E38139-2B5C-D84C-88C7-A3F2F119E415}"/>
              </a:ext>
            </a:extLst>
          </p:cNvPr>
          <p:cNvSpPr txBox="1"/>
          <p:nvPr/>
        </p:nvSpPr>
        <p:spPr>
          <a:xfrm>
            <a:off x="534390" y="902525"/>
            <a:ext cx="331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Global minimum : VO</a:t>
            </a:r>
            <a:r>
              <a:rPr lang="da-DK" baseline="-25000" dirty="0"/>
              <a:t>2</a:t>
            </a:r>
            <a:r>
              <a:rPr lang="da-DK" dirty="0"/>
              <a:t>_TiO</a:t>
            </a:r>
            <a:r>
              <a:rPr lang="da-DK" baseline="-25000" dirty="0"/>
              <a:t>2</a:t>
            </a:r>
            <a:r>
              <a:rPr lang="da-DK" dirty="0"/>
              <a:t>(101)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5F56E-D088-AE4D-8694-CF9EDFEA12CC}"/>
              </a:ext>
            </a:extLst>
          </p:cNvPr>
          <p:cNvSpPr txBox="1"/>
          <p:nvPr/>
        </p:nvSpPr>
        <p:spPr>
          <a:xfrm>
            <a:off x="1472540" y="5136491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Top </a:t>
            </a:r>
            <a:r>
              <a:rPr lang="da-DK" dirty="0" err="1"/>
              <a:t>view</a:t>
            </a:r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3985C-650D-8D4D-8DFD-1CD7D08C097E}"/>
              </a:ext>
            </a:extLst>
          </p:cNvPr>
          <p:cNvSpPr txBox="1"/>
          <p:nvPr/>
        </p:nvSpPr>
        <p:spPr>
          <a:xfrm>
            <a:off x="5723907" y="515714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Side </a:t>
            </a:r>
            <a:r>
              <a:rPr lang="da-DK" dirty="0" err="1"/>
              <a:t>view</a:t>
            </a:r>
            <a:endParaRPr lang="da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0AA19C-16D6-244D-B7BE-75CE1101E306}"/>
              </a:ext>
            </a:extLst>
          </p:cNvPr>
          <p:cNvSpPr txBox="1"/>
          <p:nvPr/>
        </p:nvSpPr>
        <p:spPr>
          <a:xfrm>
            <a:off x="9723912" y="5297936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Side </a:t>
            </a:r>
            <a:r>
              <a:rPr lang="da-DK" dirty="0" err="1"/>
              <a:t>view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752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149116"/>
            <a:ext cx="11557000" cy="759605"/>
          </a:xfrm>
        </p:spPr>
        <p:txBody>
          <a:bodyPr/>
          <a:lstStyle/>
          <a:p>
            <a:r>
              <a:rPr lang="en-US" dirty="0"/>
              <a:t>SCR-catalyst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734" y="627662"/>
            <a:ext cx="3600400" cy="2700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7860955" y="575232"/>
            <a:ext cx="4011786" cy="2788735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 err="1">
              <a:solidFill>
                <a:schemeClr val="bg1"/>
              </a:solidFill>
              <a:latin typeface="AU Passat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5791" y="263602"/>
            <a:ext cx="3176023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/>
              <a:t>Active phase,  submonolayer-V</a:t>
            </a:r>
            <a:r>
              <a:rPr lang="en-US" sz="1600" baseline="-25000" dirty="0"/>
              <a:t>2</a:t>
            </a:r>
            <a:r>
              <a:rPr lang="en-US" sz="1600" dirty="0"/>
              <a:t>O</a:t>
            </a:r>
            <a:r>
              <a:rPr lang="en-US" sz="1600" baseline="-25000" dirty="0"/>
              <a:t>5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72031" y="6493297"/>
            <a:ext cx="7826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rgbClr val="222222"/>
                </a:solidFill>
              </a:rPr>
              <a:t>YANG, Hua </a:t>
            </a:r>
            <a:r>
              <a:rPr lang="en-US" sz="800" dirty="0" err="1">
                <a:solidFill>
                  <a:srgbClr val="222222"/>
                </a:solidFill>
              </a:rPr>
              <a:t>Gui</a:t>
            </a:r>
            <a:r>
              <a:rPr lang="en-US" sz="800" dirty="0">
                <a:solidFill>
                  <a:srgbClr val="222222"/>
                </a:solidFill>
              </a:rPr>
              <a:t>, et al. </a:t>
            </a:r>
            <a:r>
              <a:rPr lang="en-US" sz="800" dirty="0" err="1">
                <a:solidFill>
                  <a:srgbClr val="222222"/>
                </a:solidFill>
              </a:rPr>
              <a:t>Anatase</a:t>
            </a:r>
            <a:r>
              <a:rPr lang="en-US" sz="800" dirty="0">
                <a:solidFill>
                  <a:srgbClr val="222222"/>
                </a:solidFill>
              </a:rPr>
              <a:t> </a:t>
            </a:r>
            <a:r>
              <a:rPr lang="en-US" sz="800" dirty="0" err="1">
                <a:solidFill>
                  <a:srgbClr val="222222"/>
                </a:solidFill>
              </a:rPr>
              <a:t>TiO</a:t>
            </a:r>
            <a:r>
              <a:rPr lang="en-US" sz="800" dirty="0">
                <a:solidFill>
                  <a:srgbClr val="222222"/>
                </a:solidFill>
              </a:rPr>
              <a:t> 2 single crystals with a large percentage of reactive facets. </a:t>
            </a:r>
            <a:r>
              <a:rPr lang="en-US" sz="800" i="1" dirty="0">
                <a:solidFill>
                  <a:srgbClr val="222222"/>
                </a:solidFill>
              </a:rPr>
              <a:t>Nature</a:t>
            </a:r>
            <a:r>
              <a:rPr lang="en-US" sz="800" dirty="0">
                <a:solidFill>
                  <a:srgbClr val="222222"/>
                </a:solidFill>
              </a:rPr>
              <a:t>, 2008, 453.7195: 638.</a:t>
            </a:r>
            <a:b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sz="800" dirty="0" err="1"/>
              <a:t>Ek</a:t>
            </a:r>
            <a:r>
              <a:rPr lang="en-US" sz="800" dirty="0"/>
              <a:t>, Martin, et al. "Visualizing atomic-scale redox dynamics in vanadium oxide-based catalysts." </a:t>
            </a:r>
            <a:r>
              <a:rPr lang="en-US" sz="800" i="1" dirty="0"/>
              <a:t>Nature communications</a:t>
            </a:r>
            <a:r>
              <a:rPr lang="en-US" sz="800" dirty="0"/>
              <a:t> 8.1 (2017): 305.</a:t>
            </a:r>
            <a:endParaRPr lang="en-US" sz="700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0" y="2492896"/>
            <a:ext cx="6037737" cy="2990478"/>
          </a:xfrm>
        </p:spPr>
      </p:pic>
      <p:pic>
        <p:nvPicPr>
          <p:cNvPr id="26" name="Picture 2" descr="http://www.coretech-inc.com.tw/images/topsoe/top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2" y="980729"/>
            <a:ext cx="2020106" cy="127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 bwMode="auto">
          <a:xfrm flipV="1">
            <a:off x="5879976" y="2492896"/>
            <a:ext cx="1800200" cy="432048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 bwMode="auto">
          <a:xfrm>
            <a:off x="7836041" y="3832019"/>
            <a:ext cx="4011786" cy="2788735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 err="1">
              <a:solidFill>
                <a:schemeClr val="bg1"/>
              </a:solidFill>
              <a:latin typeface="AU Passata" pitchFamily="34" charset="0"/>
            </a:endParaRPr>
          </a:p>
        </p:txBody>
      </p:sp>
      <p:pic>
        <p:nvPicPr>
          <p:cNvPr id="29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956" y="3877872"/>
            <a:ext cx="2079417" cy="1455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287" y="5307753"/>
            <a:ext cx="1870268" cy="129021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77276" y="3483153"/>
            <a:ext cx="3176023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/>
              <a:t>Substrate, Anatase-TiO</a:t>
            </a:r>
            <a:r>
              <a:rPr lang="en-US" sz="1600" baseline="-25000" dirty="0"/>
              <a:t>2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8547025" y="5860153"/>
            <a:ext cx="4376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/>
              <a:t>(001)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652847" y="4488713"/>
            <a:ext cx="4376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/>
              <a:t>(101)</a:t>
            </a:r>
          </a:p>
        </p:txBody>
      </p:sp>
      <p:cxnSp>
        <p:nvCxnSpPr>
          <p:cNvPr id="36" name="Straight Arrow Connector 35"/>
          <p:cNvCxnSpPr/>
          <p:nvPr/>
        </p:nvCxnSpPr>
        <p:spPr bwMode="auto">
          <a:xfrm flipV="1">
            <a:off x="9125134" y="4722624"/>
            <a:ext cx="211227" cy="1254485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9125133" y="5977109"/>
            <a:ext cx="1444166" cy="200539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10416481" y="4602936"/>
            <a:ext cx="1" cy="776383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flipH="1" flipV="1">
            <a:off x="8693296" y="4433618"/>
            <a:ext cx="1723184" cy="172051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3552174" y="4605669"/>
            <a:ext cx="4002968" cy="11695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34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11557000" cy="589248"/>
          </a:xfrm>
        </p:spPr>
        <p:txBody>
          <a:bodyPr>
            <a:normAutofit fontScale="90000"/>
          </a:bodyPr>
          <a:lstStyle/>
          <a:p>
            <a:r>
              <a:rPr lang="en-US" dirty="0"/>
              <a:t>Clean </a:t>
            </a:r>
            <a:r>
              <a:rPr lang="en-US" dirty="0" err="1"/>
              <a:t>anatase</a:t>
            </a:r>
            <a:r>
              <a:rPr lang="en-US" dirty="0"/>
              <a:t> Tio2 (101)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" y="691940"/>
            <a:ext cx="11470989" cy="3831067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4"/>
          <a:stretch/>
        </p:blipFill>
        <p:spPr>
          <a:xfrm>
            <a:off x="4727848" y="4522872"/>
            <a:ext cx="3168352" cy="22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 of </a:t>
            </a:r>
            <a:r>
              <a:rPr lang="en-US" sz="4000" dirty="0"/>
              <a:t>V</a:t>
            </a:r>
            <a:r>
              <a:rPr lang="en-US" sz="1800" dirty="0"/>
              <a:t>2</a:t>
            </a:r>
            <a:r>
              <a:rPr lang="en-US" sz="4000" dirty="0"/>
              <a:t>O</a:t>
            </a:r>
            <a:r>
              <a:rPr lang="en-US" sz="1800" dirty="0"/>
              <a:t>5</a:t>
            </a:r>
            <a:r>
              <a:rPr lang="en-US" dirty="0"/>
              <a:t> –clusters (as-deposited)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8180"/>
            <a:ext cx="4989820" cy="49898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14" y="1872657"/>
            <a:ext cx="4985343" cy="49853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9205" y="1400360"/>
            <a:ext cx="2555123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/>
              <a:t>V</a:t>
            </a:r>
            <a:r>
              <a:rPr lang="en-US" sz="900" dirty="0"/>
              <a:t>2</a:t>
            </a:r>
            <a:r>
              <a:rPr lang="en-US" sz="1600" dirty="0"/>
              <a:t>O</a:t>
            </a:r>
            <a:r>
              <a:rPr lang="en-US" sz="900" dirty="0"/>
              <a:t>5</a:t>
            </a:r>
            <a:r>
              <a:rPr lang="en-US" sz="1600" dirty="0"/>
              <a:t> clusters on a-TiO</a:t>
            </a:r>
            <a:r>
              <a:rPr lang="en-US" sz="900" dirty="0"/>
              <a:t>2 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– evaporated from metal in O2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6944" y="1400360"/>
            <a:ext cx="2235484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/>
              <a:t>V</a:t>
            </a:r>
            <a:r>
              <a:rPr lang="en-US" sz="900" dirty="0"/>
              <a:t>2</a:t>
            </a:r>
            <a:r>
              <a:rPr lang="en-US" sz="1600" dirty="0"/>
              <a:t>O</a:t>
            </a:r>
            <a:r>
              <a:rPr lang="en-US" sz="900" dirty="0"/>
              <a:t>5</a:t>
            </a:r>
            <a:r>
              <a:rPr lang="en-US" sz="1600" dirty="0"/>
              <a:t> clusters on a-TiO</a:t>
            </a:r>
            <a:r>
              <a:rPr lang="en-US" sz="900" dirty="0"/>
              <a:t>2 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– evaporated from powder</a:t>
            </a:r>
          </a:p>
        </p:txBody>
      </p:sp>
    </p:spTree>
    <p:extLst>
      <p:ext uri="{BB962C8B-B14F-4D97-AF65-F5344CB8AC3E}">
        <p14:creationId xmlns:p14="http://schemas.microsoft.com/office/powerpoint/2010/main" val="9402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959"/>
            <a:ext cx="10515600" cy="1325563"/>
          </a:xfrm>
        </p:spPr>
        <p:txBody>
          <a:bodyPr/>
          <a:lstStyle/>
          <a:p>
            <a:r>
              <a:rPr lang="en-US" dirty="0"/>
              <a:t>As deposited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059388"/>
            <a:ext cx="3742046" cy="4926545"/>
          </a:xfrm>
        </p:spPr>
      </p:pic>
      <p:sp>
        <p:nvSpPr>
          <p:cNvPr id="9" name="TextBox 8"/>
          <p:cNvSpPr txBox="1"/>
          <p:nvPr/>
        </p:nvSpPr>
        <p:spPr>
          <a:xfrm>
            <a:off x="922866" y="5943598"/>
            <a:ext cx="417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Imaged at room temperature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8" y="1413932"/>
            <a:ext cx="6096002" cy="4572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830733" y="1338522"/>
                <a:ext cx="2413000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Corresponding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733" y="1338522"/>
                <a:ext cx="2413000" cy="372410"/>
              </a:xfrm>
              <a:prstGeom prst="rect">
                <a:avLst/>
              </a:prstGeom>
              <a:blipFill>
                <a:blip r:embed="rId4"/>
                <a:stretch>
                  <a:fillRect l="-2278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255933" y="6189133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~ 0.5ML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8267" y="1006895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XPS – of reactive deposition</a:t>
            </a:r>
          </a:p>
        </p:txBody>
      </p:sp>
    </p:spTree>
    <p:extLst>
      <p:ext uri="{BB962C8B-B14F-4D97-AF65-F5344CB8AC3E}">
        <p14:creationId xmlns:p14="http://schemas.microsoft.com/office/powerpoint/2010/main" val="279816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67"/>
            <a:ext cx="10515600" cy="1325563"/>
          </a:xfrm>
        </p:spPr>
        <p:txBody>
          <a:bodyPr/>
          <a:lstStyle/>
          <a:p>
            <a:r>
              <a:rPr lang="en-US" dirty="0"/>
              <a:t>Structural models</a:t>
            </a:r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83" y="1082995"/>
            <a:ext cx="3742046" cy="4926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8" t="51301" r="2923" b="-334"/>
          <a:stretch/>
        </p:blipFill>
        <p:spPr>
          <a:xfrm rot="12627869">
            <a:off x="6750264" y="3110479"/>
            <a:ext cx="3004848" cy="30048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0640" t="12065" r="12852" b="43874"/>
          <a:stretch/>
        </p:blipFill>
        <p:spPr>
          <a:xfrm rot="10800000">
            <a:off x="6635131" y="1353585"/>
            <a:ext cx="2998047" cy="22708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933267" y="5918200"/>
            <a:ext cx="1405466" cy="54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6982688" y="2784154"/>
            <a:ext cx="142355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964598" y="1931499"/>
            <a:ext cx="140546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406245" y="2287099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964598" y="1931499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93470" y="5357593"/>
            <a:ext cx="142355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75380" y="4504938"/>
            <a:ext cx="140546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417027" y="4860538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75380" y="4504938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3470" y="4510714"/>
            <a:ext cx="142355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75380" y="3658059"/>
            <a:ext cx="140546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417027" y="4013659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75380" y="3658059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982688" y="1935650"/>
            <a:ext cx="142355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964598" y="1082995"/>
            <a:ext cx="1405467" cy="355600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406245" y="1438595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64598" y="1082995"/>
            <a:ext cx="0" cy="852655"/>
          </a:xfrm>
          <a:prstGeom prst="line">
            <a:avLst/>
          </a:prstGeom>
          <a:ln w="28575">
            <a:solidFill>
              <a:srgbClr val="51D1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2645" y="4439986"/>
                <a:ext cx="1210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645" y="4439986"/>
                <a:ext cx="121073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954178" y="2224645"/>
                <a:ext cx="1210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178" y="2224645"/>
                <a:ext cx="121073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16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water</a:t>
            </a:r>
          </a:p>
        </p:txBody>
      </p:sp>
      <p:pic>
        <p:nvPicPr>
          <p:cNvPr id="4" name="video-15362321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1467" y="1377846"/>
            <a:ext cx="5122333" cy="512233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13933" y="2142067"/>
                <a:ext cx="3581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Scanning with increasing water pressure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Maximum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𝑚𝑏𝑎𝑟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33" y="2142067"/>
                <a:ext cx="3581400" cy="1477328"/>
              </a:xfrm>
              <a:prstGeom prst="rect">
                <a:avLst/>
              </a:prstGeom>
              <a:blipFill>
                <a:blip r:embed="rId5"/>
                <a:stretch>
                  <a:fillRect l="-1533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6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Re-exposing </a:t>
            </a:r>
          </a:p>
        </p:txBody>
      </p:sp>
      <p:pic>
        <p:nvPicPr>
          <p:cNvPr id="4" name="video-15362321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31985" y="936095"/>
            <a:ext cx="5532437" cy="553243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13933" y="2142067"/>
                <a:ext cx="358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Maximum pressure: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𝑚𝑏𝑎𝑟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33" y="2142067"/>
                <a:ext cx="3581400" cy="923330"/>
              </a:xfrm>
              <a:prstGeom prst="rect">
                <a:avLst/>
              </a:prstGeom>
              <a:blipFill>
                <a:blip r:embed="rId5"/>
                <a:stretch>
                  <a:fillRect l="-1533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6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19225</TotalTime>
  <Words>454</Words>
  <Application>Microsoft Macintosh PowerPoint</Application>
  <PresentationFormat>Widescreen</PresentationFormat>
  <Paragraphs>101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AU Passata</vt:lpstr>
      <vt:lpstr>Calibri</vt:lpstr>
      <vt:lpstr>Calibri Light</vt:lpstr>
      <vt:lpstr>Cambria Math</vt:lpstr>
      <vt:lpstr>Office Theme</vt:lpstr>
      <vt:lpstr>Vanadium Oxide  on Anatase (101)</vt:lpstr>
      <vt:lpstr>PowerPoint Presentation</vt:lpstr>
      <vt:lpstr>SCR-catalyst</vt:lpstr>
      <vt:lpstr>Clean anatase Tio2 (101)</vt:lpstr>
      <vt:lpstr>STM of V2O5 –clusters (as-deposited)</vt:lpstr>
      <vt:lpstr>As deposited</vt:lpstr>
      <vt:lpstr>Structural models</vt:lpstr>
      <vt:lpstr>Adding water</vt:lpstr>
      <vt:lpstr>Re-exposing </vt:lpstr>
      <vt:lpstr>3 features are present during the experiment</vt:lpstr>
      <vt:lpstr>PowerPoint Presentation</vt:lpstr>
      <vt:lpstr>PowerPoint Presentation</vt:lpstr>
      <vt:lpstr>Another re-exposure</vt:lpstr>
      <vt:lpstr>Reaction</vt:lpstr>
      <vt:lpstr>PowerPoint Presentation</vt:lpstr>
      <vt:lpstr>Calculations suggestions</vt:lpstr>
      <vt:lpstr>Planned experiments </vt:lpstr>
      <vt:lpstr>Vanadia dimers has been found to split under hydration</vt:lpstr>
      <vt:lpstr>V2O5 cluster on TiO2 surface Structure</vt:lpstr>
      <vt:lpstr>V2O5 cluster on TiO2 surface Structure</vt:lpstr>
      <vt:lpstr>V2O5 cluster on TiO2 surface Structure</vt:lpstr>
      <vt:lpstr>VO2 on TiO2 (101) Surface</vt:lpstr>
    </vt:vector>
  </TitlesOfParts>
  <Company>Aarhus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Vanadium Oxide  on Anatase (101)</dc:title>
  <dc:creator>Kræn Christoffer Adamsen</dc:creator>
  <cp:lastModifiedBy>Microsoft Office User</cp:lastModifiedBy>
  <cp:revision>101</cp:revision>
  <dcterms:created xsi:type="dcterms:W3CDTF">2018-11-11T18:02:49Z</dcterms:created>
  <dcterms:modified xsi:type="dcterms:W3CDTF">2019-03-13T07:58:28Z</dcterms:modified>
</cp:coreProperties>
</file>